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7" r:id="rId3"/>
    <p:sldId id="258" r:id="rId4"/>
    <p:sldId id="259" r:id="rId5"/>
    <p:sldId id="260" r:id="rId6"/>
    <p:sldId id="263" r:id="rId7"/>
    <p:sldId id="262" r:id="rId8"/>
    <p:sldId id="261"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FBA67-BDC1-4FF7-B443-55DE2F7F2A44}" v="1" dt="2023-08-16T23:31:03.340"/>
    <p1510:client id="{9C98469B-776F-47FB-BA67-853270000EED}" v="5" dt="2023-08-17T16:16:54.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409198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06804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226011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16697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6045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847833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73202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89154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1022955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54596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403886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8/29/2023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53988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8/29/2023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‹Nº›</a:t>
            </a:fld>
            <a:endParaRPr lang="en-US"/>
          </a:p>
        </p:txBody>
      </p:sp>
    </p:spTree>
    <p:extLst>
      <p:ext uri="{BB962C8B-B14F-4D97-AF65-F5344CB8AC3E}">
        <p14:creationId xmlns:p14="http://schemas.microsoft.com/office/powerpoint/2010/main" val="238766065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2" r:id="rId6"/>
    <p:sldLayoutId id="2147483727" r:id="rId7"/>
    <p:sldLayoutId id="2147483728" r:id="rId8"/>
    <p:sldLayoutId id="2147483729" r:id="rId9"/>
    <p:sldLayoutId id="2147483730" r:id="rId10"/>
    <p:sldLayoutId id="2147483731" r:id="rId11"/>
    <p:sldLayoutId id="2147483733"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F448FAD-DD52-8F6A-61E3-DB8C8F076B15}"/>
              </a:ext>
            </a:extLst>
          </p:cNvPr>
          <p:cNvSpPr>
            <a:spLocks noGrp="1"/>
          </p:cNvSpPr>
          <p:nvPr>
            <p:ph type="ctrTitle"/>
          </p:nvPr>
        </p:nvSpPr>
        <p:spPr>
          <a:xfrm>
            <a:off x="643467" y="643467"/>
            <a:ext cx="5582699" cy="4118104"/>
          </a:xfrm>
        </p:spPr>
        <p:txBody>
          <a:bodyPr>
            <a:normAutofit/>
          </a:bodyPr>
          <a:lstStyle/>
          <a:p>
            <a:r>
              <a:rPr lang="es-CL" sz="4400" dirty="0"/>
              <a:t>Comisión</a:t>
            </a:r>
            <a:br>
              <a:rPr lang="es-CL" sz="5400" dirty="0"/>
            </a:br>
            <a:r>
              <a:rPr lang="es-CL" sz="6600" b="1" dirty="0">
                <a:highlight>
                  <a:srgbClr val="FFFF00"/>
                </a:highlight>
              </a:rPr>
              <a:t>Difusión, Comunidad y Educación </a:t>
            </a:r>
            <a:endParaRPr lang="es-CL" sz="5400" b="1" dirty="0">
              <a:highlight>
                <a:srgbClr val="FFFF00"/>
              </a:highlight>
            </a:endParaRPr>
          </a:p>
        </p:txBody>
      </p:sp>
      <p:sp>
        <p:nvSpPr>
          <p:cNvPr id="3" name="Subtítulo 2">
            <a:extLst>
              <a:ext uri="{FF2B5EF4-FFF2-40B4-BE49-F238E27FC236}">
                <a16:creationId xmlns:a16="http://schemas.microsoft.com/office/drawing/2014/main" id="{D94BEF1F-BC99-C3AC-7B17-6630B04D932D}"/>
              </a:ext>
            </a:extLst>
          </p:cNvPr>
          <p:cNvSpPr>
            <a:spLocks noGrp="1"/>
          </p:cNvSpPr>
          <p:nvPr>
            <p:ph type="subTitle" idx="1"/>
          </p:nvPr>
        </p:nvSpPr>
        <p:spPr>
          <a:xfrm>
            <a:off x="643466" y="4861931"/>
            <a:ext cx="5452533" cy="1191247"/>
          </a:xfrm>
        </p:spPr>
        <p:txBody>
          <a:bodyPr>
            <a:normAutofit fontScale="92500"/>
          </a:bodyPr>
          <a:lstStyle/>
          <a:p>
            <a:r>
              <a:rPr lang="es-CL" sz="2800" dirty="0"/>
              <a:t>Consejo de Coordinación Ciudad Puerto San Antonio</a:t>
            </a:r>
          </a:p>
        </p:txBody>
      </p:sp>
      <p:pic>
        <p:nvPicPr>
          <p:cNvPr id="4" name="Picture 3" descr="Lápices y libros coloridos">
            <a:extLst>
              <a:ext uri="{FF2B5EF4-FFF2-40B4-BE49-F238E27FC236}">
                <a16:creationId xmlns:a16="http://schemas.microsoft.com/office/drawing/2014/main" id="{4F2F8C7D-6365-824D-7C5C-82EB0266EB89}"/>
              </a:ext>
            </a:extLst>
          </p:cNvPr>
          <p:cNvPicPr>
            <a:picLocks noChangeAspect="1"/>
          </p:cNvPicPr>
          <p:nvPr/>
        </p:nvPicPr>
        <p:blipFill rotWithShape="1">
          <a:blip r:embed="rId2"/>
          <a:srcRect l="36143" r="5603" b="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913020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A844B7-3CCD-B6BC-86F8-9A5354FCAE83}"/>
              </a:ext>
            </a:extLst>
          </p:cNvPr>
          <p:cNvSpPr>
            <a:spLocks noGrp="1"/>
          </p:cNvSpPr>
          <p:nvPr>
            <p:ph type="title"/>
          </p:nvPr>
        </p:nvSpPr>
        <p:spPr/>
        <p:txBody>
          <a:bodyPr>
            <a:normAutofit/>
          </a:bodyPr>
          <a:lstStyle/>
          <a:p>
            <a:r>
              <a:rPr lang="es-CL" sz="4800" dirty="0"/>
              <a:t>Objetivo</a:t>
            </a:r>
            <a:br>
              <a:rPr lang="es-CL" dirty="0"/>
            </a:br>
            <a:r>
              <a:rPr lang="es-CL" sz="3100" b="1" dirty="0">
                <a:solidFill>
                  <a:srgbClr val="C00000"/>
                </a:solidFill>
              </a:rPr>
              <a:t>Comisión de Difusión, Comunidad y Educación </a:t>
            </a:r>
            <a:endParaRPr lang="es-CL" b="1" dirty="0">
              <a:solidFill>
                <a:srgbClr val="C00000"/>
              </a:solidFill>
            </a:endParaRPr>
          </a:p>
        </p:txBody>
      </p:sp>
      <p:sp>
        <p:nvSpPr>
          <p:cNvPr id="3" name="Marcador de contenido 2">
            <a:extLst>
              <a:ext uri="{FF2B5EF4-FFF2-40B4-BE49-F238E27FC236}">
                <a16:creationId xmlns:a16="http://schemas.microsoft.com/office/drawing/2014/main" id="{9C524DE4-FD70-9498-6A48-61BFD583BB0D}"/>
              </a:ext>
            </a:extLst>
          </p:cNvPr>
          <p:cNvSpPr>
            <a:spLocks noGrp="1"/>
          </p:cNvSpPr>
          <p:nvPr>
            <p:ph sz="half" idx="1"/>
          </p:nvPr>
        </p:nvSpPr>
        <p:spPr>
          <a:xfrm>
            <a:off x="142504" y="1773231"/>
            <a:ext cx="4775184" cy="4958085"/>
          </a:xfrm>
        </p:spPr>
        <p:txBody>
          <a:bodyPr>
            <a:noAutofit/>
          </a:bodyPr>
          <a:lstStyle/>
          <a:p>
            <a:r>
              <a:rPr lang="es-CL" sz="3100" dirty="0"/>
              <a:t>Responder y canalizar inquietudes desde la comunidad, con los insumos de las otras comisiones que pertenecen </a:t>
            </a:r>
            <a:r>
              <a:rPr lang="es-CL" sz="3100"/>
              <a:t>al </a:t>
            </a:r>
            <a:r>
              <a:rPr lang="es-CL" sz="3100" i="1"/>
              <a:t>Consejo de Coordinación Ciudad Puerto San Antonio</a:t>
            </a:r>
            <a:endParaRPr lang="es-CL" sz="3100" i="1" dirty="0"/>
          </a:p>
        </p:txBody>
      </p:sp>
      <p:sp>
        <p:nvSpPr>
          <p:cNvPr id="4" name="Marcador de contenido 3">
            <a:extLst>
              <a:ext uri="{FF2B5EF4-FFF2-40B4-BE49-F238E27FC236}">
                <a16:creationId xmlns:a16="http://schemas.microsoft.com/office/drawing/2014/main" id="{EB097C59-111F-FE08-8294-7404E30D5FEC}"/>
              </a:ext>
            </a:extLst>
          </p:cNvPr>
          <p:cNvSpPr>
            <a:spLocks noGrp="1"/>
          </p:cNvSpPr>
          <p:nvPr>
            <p:ph sz="half" idx="2"/>
          </p:nvPr>
        </p:nvSpPr>
        <p:spPr>
          <a:xfrm>
            <a:off x="6419088" y="2011679"/>
            <a:ext cx="5323146" cy="4481195"/>
          </a:xfrm>
        </p:spPr>
        <p:txBody>
          <a:bodyPr>
            <a:normAutofit lnSpcReduction="10000"/>
          </a:bodyPr>
          <a:lstStyle/>
          <a:p>
            <a:r>
              <a:rPr lang="es-CL" sz="1600" dirty="0"/>
              <a:t>Ser un canal de comunicación entre la actividad portuaria actual y el proyecto Puerto Exterior.</a:t>
            </a:r>
          </a:p>
          <a:p>
            <a:r>
              <a:rPr lang="es-CL" sz="1600" dirty="0"/>
              <a:t>Identificar </a:t>
            </a:r>
            <a:r>
              <a:rPr lang="es-CL" sz="1600"/>
              <a:t>al las diversos actorías que </a:t>
            </a:r>
            <a:r>
              <a:rPr lang="es-CL" sz="1600" dirty="0"/>
              <a:t>se relaciona con el Consejo de Coordinación Ciudad Puerto San Antonio (CCCPSAI).</a:t>
            </a:r>
          </a:p>
          <a:p>
            <a:r>
              <a:rPr lang="es-CL" sz="1600" dirty="0"/>
              <a:t>Interceder con las juntas de vecinos, clubes deportivos, organizaciones sociales </a:t>
            </a:r>
            <a:r>
              <a:rPr lang="es-CL" sz="1600"/>
              <a:t>y medioambientales </a:t>
            </a:r>
            <a:r>
              <a:rPr lang="es-CL" sz="1600" dirty="0"/>
              <a:t>en diversas problemáticas que se generen en torno al objetivo general del CCCPSAI. </a:t>
            </a:r>
          </a:p>
          <a:p>
            <a:r>
              <a:rPr lang="es-CL" sz="1600" dirty="0"/>
              <a:t>Informar y difundir proyectos de interés a la comunidad que se presenten en el consejo o que se quieran dar a conocer.</a:t>
            </a:r>
          </a:p>
          <a:p>
            <a:r>
              <a:rPr lang="es-CL" sz="1600" dirty="0"/>
              <a:t>Vinculación con centros de estudios y con colegios TP para dar una estructura </a:t>
            </a:r>
            <a:r>
              <a:rPr lang="es-CL" sz="1600"/>
              <a:t>más sostenible a las iniciativas del consejo.</a:t>
            </a:r>
            <a:endParaRPr lang="es-CL" sz="1600" dirty="0"/>
          </a:p>
          <a:p>
            <a:endParaRPr lang="es-CL" sz="1600" dirty="0"/>
          </a:p>
        </p:txBody>
      </p:sp>
      <p:sp>
        <p:nvSpPr>
          <p:cNvPr id="5" name="Flecha: a la derecha 4">
            <a:extLst>
              <a:ext uri="{FF2B5EF4-FFF2-40B4-BE49-F238E27FC236}">
                <a16:creationId xmlns:a16="http://schemas.microsoft.com/office/drawing/2014/main" id="{6B0F45F2-3AFF-671C-DF66-6F0EFE88D113}"/>
              </a:ext>
            </a:extLst>
          </p:cNvPr>
          <p:cNvSpPr/>
          <p:nvPr/>
        </p:nvSpPr>
        <p:spPr>
          <a:xfrm>
            <a:off x="4917688" y="2011678"/>
            <a:ext cx="1501400" cy="448119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967181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9FD6BB-90FD-61C6-1ED1-56482F0091DA}"/>
              </a:ext>
            </a:extLst>
          </p:cNvPr>
          <p:cNvSpPr>
            <a:spLocks noGrp="1"/>
          </p:cNvSpPr>
          <p:nvPr>
            <p:ph type="title"/>
          </p:nvPr>
        </p:nvSpPr>
        <p:spPr/>
        <p:txBody>
          <a:bodyPr>
            <a:normAutofit/>
          </a:bodyPr>
          <a:lstStyle/>
          <a:p>
            <a:r>
              <a:rPr lang="es-CL" sz="7200" b="1" dirty="0">
                <a:solidFill>
                  <a:srgbClr val="C00000"/>
                </a:solidFill>
              </a:rPr>
              <a:t>Sesión 01</a:t>
            </a:r>
          </a:p>
        </p:txBody>
      </p:sp>
      <p:sp>
        <p:nvSpPr>
          <p:cNvPr id="3" name="Marcador de contenido 2">
            <a:extLst>
              <a:ext uri="{FF2B5EF4-FFF2-40B4-BE49-F238E27FC236}">
                <a16:creationId xmlns:a16="http://schemas.microsoft.com/office/drawing/2014/main" id="{05F909E3-5419-D431-327C-9824010ED9C7}"/>
              </a:ext>
            </a:extLst>
          </p:cNvPr>
          <p:cNvSpPr>
            <a:spLocks noGrp="1"/>
          </p:cNvSpPr>
          <p:nvPr>
            <p:ph sz="half" idx="1"/>
          </p:nvPr>
        </p:nvSpPr>
        <p:spPr/>
        <p:txBody>
          <a:bodyPr>
            <a:normAutofit fontScale="70000" lnSpcReduction="20000"/>
          </a:bodyPr>
          <a:lstStyle/>
          <a:p>
            <a:r>
              <a:rPr lang="es-CL" dirty="0"/>
              <a:t>Se incorpora a la Comisión a Rafael Letelier (Cámara de Comercio Detallista y Turismo de San Antonio)</a:t>
            </a:r>
          </a:p>
          <a:p>
            <a:r>
              <a:rPr lang="es-CL" dirty="0"/>
              <a:t>Héctor Marchant se refiere a la curva ocupacional de todos los proyectos que tienen incidencia en San Antonio, lo que significa una necesidad en su </a:t>
            </a:r>
            <a:r>
              <a:rPr lang="es-CL"/>
              <a:t>punto pick </a:t>
            </a:r>
            <a:r>
              <a:rPr lang="es-CL" dirty="0"/>
              <a:t>entre 6.000 a 8.000 puestos de trabajo</a:t>
            </a:r>
          </a:p>
          <a:p>
            <a:r>
              <a:rPr lang="es-CL" dirty="0"/>
              <a:t>Pilar Larraín contextualiza sobre lo que se ha ido haciendo en el Consejo Logístico Portuario, y la necesidad de actualizar contenidos en enseñanza media y EMTP, y su articulación con ES</a:t>
            </a:r>
          </a:p>
        </p:txBody>
      </p:sp>
      <p:sp>
        <p:nvSpPr>
          <p:cNvPr id="4" name="Marcador de contenido 3">
            <a:extLst>
              <a:ext uri="{FF2B5EF4-FFF2-40B4-BE49-F238E27FC236}">
                <a16:creationId xmlns:a16="http://schemas.microsoft.com/office/drawing/2014/main" id="{2C1EDF25-706F-852F-A03E-C901F1813DDB}"/>
              </a:ext>
            </a:extLst>
          </p:cNvPr>
          <p:cNvSpPr>
            <a:spLocks noGrp="1"/>
          </p:cNvSpPr>
          <p:nvPr>
            <p:ph sz="half" idx="2"/>
          </p:nvPr>
        </p:nvSpPr>
        <p:spPr>
          <a:xfrm>
            <a:off x="6419088" y="2011680"/>
            <a:ext cx="4937760" cy="4355666"/>
          </a:xfrm>
        </p:spPr>
        <p:txBody>
          <a:bodyPr>
            <a:normAutofit fontScale="70000" lnSpcReduction="20000"/>
          </a:bodyPr>
          <a:lstStyle/>
          <a:p>
            <a:r>
              <a:rPr lang="es-CL" dirty="0"/>
              <a:t>José Caviedes apoya la inserción laboral de los estudiantes y explica que San Antonio tiene mucho que aportar y quieren colaborar. Da a conocer la idea de crear una bolsa de empleo (los alumnos dejan de estudiar por dinero o por no tener trabajo)</a:t>
            </a:r>
          </a:p>
          <a:p>
            <a:r>
              <a:rPr lang="es-CL" dirty="0"/>
              <a:t>Presidente Jorge Mora comenta que es una buena iniciativa para motivar a los estudiantes de la comuna. En resumen, vinculación con centros de estudios y con colegios TP para dar una estructura más sostenible</a:t>
            </a:r>
          </a:p>
          <a:p>
            <a:r>
              <a:rPr lang="es-CL" dirty="0"/>
              <a:t>Se cierra la sesión</a:t>
            </a:r>
          </a:p>
          <a:p>
            <a:endParaRPr lang="es-CL" dirty="0"/>
          </a:p>
        </p:txBody>
      </p:sp>
      <p:sp>
        <p:nvSpPr>
          <p:cNvPr id="6" name="CuadroTexto 5">
            <a:extLst>
              <a:ext uri="{FF2B5EF4-FFF2-40B4-BE49-F238E27FC236}">
                <a16:creationId xmlns:a16="http://schemas.microsoft.com/office/drawing/2014/main" id="{404188FA-00E8-3274-6AEC-C4FCD2746578}"/>
              </a:ext>
            </a:extLst>
          </p:cNvPr>
          <p:cNvSpPr txBox="1"/>
          <p:nvPr/>
        </p:nvSpPr>
        <p:spPr>
          <a:xfrm>
            <a:off x="5363737" y="335408"/>
            <a:ext cx="5990063" cy="1384995"/>
          </a:xfrm>
          <a:prstGeom prst="rect">
            <a:avLst/>
          </a:prstGeom>
          <a:noFill/>
        </p:spPr>
        <p:txBody>
          <a:bodyPr wrap="square">
            <a:spAutoFit/>
          </a:bodyPr>
          <a:lstStyle/>
          <a:p>
            <a:r>
              <a:rPr lang="es-CL" sz="2800" dirty="0"/>
              <a:t>Fecha: 22 de diciembre del 2022</a:t>
            </a:r>
          </a:p>
          <a:p>
            <a:r>
              <a:rPr lang="es-CL" sz="2800" dirty="0"/>
              <a:t>Hora: 12 horas</a:t>
            </a:r>
          </a:p>
          <a:p>
            <a:r>
              <a:rPr lang="es-CL" sz="2800" dirty="0"/>
              <a:t>Reunión telemática, vía Teams</a:t>
            </a:r>
          </a:p>
        </p:txBody>
      </p:sp>
    </p:spTree>
    <p:extLst>
      <p:ext uri="{BB962C8B-B14F-4D97-AF65-F5344CB8AC3E}">
        <p14:creationId xmlns:p14="http://schemas.microsoft.com/office/powerpoint/2010/main" val="2699019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9FD6BB-90FD-61C6-1ED1-56482F0091DA}"/>
              </a:ext>
            </a:extLst>
          </p:cNvPr>
          <p:cNvSpPr>
            <a:spLocks noGrp="1"/>
          </p:cNvSpPr>
          <p:nvPr>
            <p:ph type="title"/>
          </p:nvPr>
        </p:nvSpPr>
        <p:spPr/>
        <p:txBody>
          <a:bodyPr>
            <a:normAutofit/>
          </a:bodyPr>
          <a:lstStyle/>
          <a:p>
            <a:r>
              <a:rPr lang="es-CL" sz="5400" b="1">
                <a:solidFill>
                  <a:srgbClr val="C00000"/>
                </a:solidFill>
              </a:rPr>
              <a:t>Sesión CCCPSAI  </a:t>
            </a:r>
            <a:endParaRPr lang="es-CL" sz="5400" b="1" dirty="0">
              <a:solidFill>
                <a:srgbClr val="C00000"/>
              </a:solidFill>
            </a:endParaRPr>
          </a:p>
        </p:txBody>
      </p:sp>
      <p:sp>
        <p:nvSpPr>
          <p:cNvPr id="3" name="Marcador de contenido 2">
            <a:extLst>
              <a:ext uri="{FF2B5EF4-FFF2-40B4-BE49-F238E27FC236}">
                <a16:creationId xmlns:a16="http://schemas.microsoft.com/office/drawing/2014/main" id="{05F909E3-5419-D431-327C-9824010ED9C7}"/>
              </a:ext>
            </a:extLst>
          </p:cNvPr>
          <p:cNvSpPr>
            <a:spLocks noGrp="1"/>
          </p:cNvSpPr>
          <p:nvPr>
            <p:ph idx="1"/>
          </p:nvPr>
        </p:nvSpPr>
        <p:spPr>
          <a:xfrm>
            <a:off x="838200" y="2011680"/>
            <a:ext cx="10835244" cy="4160520"/>
          </a:xfrm>
        </p:spPr>
        <p:txBody>
          <a:bodyPr/>
          <a:lstStyle/>
          <a:p>
            <a:r>
              <a:rPr lang="es-CL" sz="3000"/>
              <a:t>Acuerdo del Consejo de Coordinación Ciudad Puerto San Antonio:</a:t>
            </a:r>
          </a:p>
          <a:p>
            <a:pPr marL="457200" lvl="1" indent="0">
              <a:buNone/>
            </a:pPr>
            <a:r>
              <a:rPr lang="es-CL" sz="2800"/>
              <a:t>Ante algunas dificultades que ha presentado el presidente de la Comisión, el Consejero Regional Sr. Jorge Mora, se acuerda que Rodrigo Jarufe, rector del CFT Estatal de la región de Valparaíso, asuma como presidente de la Comisión de Difusión, Comunidad y Educación, del CCCPSAI.</a:t>
            </a:r>
            <a:endParaRPr lang="es-CL" sz="2800" dirty="0"/>
          </a:p>
        </p:txBody>
      </p:sp>
      <p:sp>
        <p:nvSpPr>
          <p:cNvPr id="7" name="CuadroTexto 6">
            <a:extLst>
              <a:ext uri="{FF2B5EF4-FFF2-40B4-BE49-F238E27FC236}">
                <a16:creationId xmlns:a16="http://schemas.microsoft.com/office/drawing/2014/main" id="{47674ED3-4952-14DC-C7CD-EB5BF31FE271}"/>
              </a:ext>
            </a:extLst>
          </p:cNvPr>
          <p:cNvSpPr txBox="1"/>
          <p:nvPr/>
        </p:nvSpPr>
        <p:spPr>
          <a:xfrm>
            <a:off x="6333892" y="335408"/>
            <a:ext cx="5019907" cy="1384995"/>
          </a:xfrm>
          <a:prstGeom prst="rect">
            <a:avLst/>
          </a:prstGeom>
          <a:noFill/>
        </p:spPr>
        <p:txBody>
          <a:bodyPr wrap="square">
            <a:spAutoFit/>
          </a:bodyPr>
          <a:lstStyle>
            <a:defPPr>
              <a:defRPr lang="es-CL"/>
            </a:defPPr>
            <a:lvl1pPr>
              <a:defRPr sz="2800"/>
            </a:lvl1pPr>
          </a:lstStyle>
          <a:p>
            <a:r>
              <a:rPr lang="es-CL" dirty="0"/>
              <a:t>Fecha: 12 de mayo de 2023</a:t>
            </a:r>
          </a:p>
          <a:p>
            <a:r>
              <a:rPr lang="es-CL" dirty="0"/>
              <a:t>Hora: 10:30 horas</a:t>
            </a:r>
          </a:p>
          <a:p>
            <a:r>
              <a:rPr lang="es-CL" dirty="0"/>
              <a:t>Lugar: AIEP San Antonio</a:t>
            </a:r>
          </a:p>
        </p:txBody>
      </p:sp>
    </p:spTree>
    <p:extLst>
      <p:ext uri="{BB962C8B-B14F-4D97-AF65-F5344CB8AC3E}">
        <p14:creationId xmlns:p14="http://schemas.microsoft.com/office/powerpoint/2010/main" val="682200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9FD6BB-90FD-61C6-1ED1-56482F0091DA}"/>
              </a:ext>
            </a:extLst>
          </p:cNvPr>
          <p:cNvSpPr>
            <a:spLocks noGrp="1"/>
          </p:cNvSpPr>
          <p:nvPr>
            <p:ph type="title"/>
          </p:nvPr>
        </p:nvSpPr>
        <p:spPr/>
        <p:txBody>
          <a:bodyPr>
            <a:normAutofit/>
          </a:bodyPr>
          <a:lstStyle/>
          <a:p>
            <a:r>
              <a:rPr lang="es-CL" sz="7200" b="1" dirty="0">
                <a:solidFill>
                  <a:srgbClr val="C00000"/>
                </a:solidFill>
              </a:rPr>
              <a:t>Sesión 02</a:t>
            </a:r>
          </a:p>
        </p:txBody>
      </p:sp>
      <p:sp>
        <p:nvSpPr>
          <p:cNvPr id="5" name="Marcador de texto 4">
            <a:extLst>
              <a:ext uri="{FF2B5EF4-FFF2-40B4-BE49-F238E27FC236}">
                <a16:creationId xmlns:a16="http://schemas.microsoft.com/office/drawing/2014/main" id="{EF8D5671-EE22-4B82-7CBF-FC9E1CC2AF8D}"/>
              </a:ext>
            </a:extLst>
          </p:cNvPr>
          <p:cNvSpPr>
            <a:spLocks noGrp="1"/>
          </p:cNvSpPr>
          <p:nvPr>
            <p:ph type="body" idx="1"/>
          </p:nvPr>
        </p:nvSpPr>
        <p:spPr/>
        <p:txBody>
          <a:bodyPr>
            <a:normAutofit fontScale="92500" lnSpcReduction="10000"/>
          </a:bodyPr>
          <a:lstStyle/>
          <a:p>
            <a:r>
              <a:rPr lang="es-CL" dirty="0"/>
              <a:t>Primera citación</a:t>
            </a:r>
          </a:p>
          <a:p>
            <a:r>
              <a:rPr lang="es-CL" dirty="0"/>
              <a:t>19 de julio de 2023</a:t>
            </a:r>
          </a:p>
        </p:txBody>
      </p:sp>
      <p:sp>
        <p:nvSpPr>
          <p:cNvPr id="3" name="Marcador de contenido 2">
            <a:extLst>
              <a:ext uri="{FF2B5EF4-FFF2-40B4-BE49-F238E27FC236}">
                <a16:creationId xmlns:a16="http://schemas.microsoft.com/office/drawing/2014/main" id="{05F909E3-5419-D431-327C-9824010ED9C7}"/>
              </a:ext>
            </a:extLst>
          </p:cNvPr>
          <p:cNvSpPr>
            <a:spLocks noGrp="1"/>
          </p:cNvSpPr>
          <p:nvPr>
            <p:ph sz="half" idx="2"/>
          </p:nvPr>
        </p:nvSpPr>
        <p:spPr>
          <a:xfrm>
            <a:off x="839788" y="3127247"/>
            <a:ext cx="4937760" cy="3392305"/>
          </a:xfrm>
        </p:spPr>
        <p:txBody>
          <a:bodyPr>
            <a:normAutofit lnSpcReduction="10000"/>
          </a:bodyPr>
          <a:lstStyle/>
          <a:p>
            <a:r>
              <a:rPr lang="es-CL" sz="2600" dirty="0"/>
              <a:t>Se propuso la siguiente Tabla:</a:t>
            </a:r>
          </a:p>
          <a:p>
            <a:pPr lvl="1"/>
            <a:r>
              <a:rPr lang="es-CL" sz="2600" dirty="0"/>
              <a:t>Plan de Acción</a:t>
            </a:r>
          </a:p>
          <a:p>
            <a:pPr lvl="1"/>
            <a:r>
              <a:rPr lang="es-CL" sz="2600" dirty="0"/>
              <a:t>Página web</a:t>
            </a:r>
          </a:p>
          <a:p>
            <a:pPr lvl="1"/>
            <a:r>
              <a:rPr lang="es-CL" sz="2600" dirty="0"/>
              <a:t>Procedimiento para subir información y tipología de contenidos</a:t>
            </a:r>
          </a:p>
          <a:p>
            <a:r>
              <a:rPr lang="es-CL" sz="2600" dirty="0"/>
              <a:t>No hubo quórum necesario</a:t>
            </a:r>
          </a:p>
          <a:p>
            <a:pPr lvl="1"/>
            <a:endParaRPr lang="es-CL" dirty="0"/>
          </a:p>
        </p:txBody>
      </p:sp>
      <p:sp>
        <p:nvSpPr>
          <p:cNvPr id="6" name="Marcador de texto 5">
            <a:extLst>
              <a:ext uri="{FF2B5EF4-FFF2-40B4-BE49-F238E27FC236}">
                <a16:creationId xmlns:a16="http://schemas.microsoft.com/office/drawing/2014/main" id="{B7B1C580-A940-D9A2-3A1B-F533320499F1}"/>
              </a:ext>
            </a:extLst>
          </p:cNvPr>
          <p:cNvSpPr>
            <a:spLocks noGrp="1"/>
          </p:cNvSpPr>
          <p:nvPr>
            <p:ph type="body" sz="quarter" idx="3"/>
          </p:nvPr>
        </p:nvSpPr>
        <p:spPr/>
        <p:txBody>
          <a:bodyPr>
            <a:normAutofit fontScale="92500" lnSpcReduction="10000"/>
          </a:bodyPr>
          <a:lstStyle/>
          <a:p>
            <a:r>
              <a:rPr lang="es-CL" dirty="0"/>
              <a:t>Segunda citación</a:t>
            </a:r>
          </a:p>
          <a:p>
            <a:r>
              <a:rPr lang="es-CL" dirty="0"/>
              <a:t>11 de agosto de 2023</a:t>
            </a:r>
          </a:p>
        </p:txBody>
      </p:sp>
      <p:sp>
        <p:nvSpPr>
          <p:cNvPr id="7" name="Marcador de contenido 6">
            <a:extLst>
              <a:ext uri="{FF2B5EF4-FFF2-40B4-BE49-F238E27FC236}">
                <a16:creationId xmlns:a16="http://schemas.microsoft.com/office/drawing/2014/main" id="{81BBA39E-D725-6DF8-0BE7-42F525A5DBB6}"/>
              </a:ext>
            </a:extLst>
          </p:cNvPr>
          <p:cNvSpPr>
            <a:spLocks noGrp="1"/>
          </p:cNvSpPr>
          <p:nvPr>
            <p:ph sz="quarter" idx="4"/>
          </p:nvPr>
        </p:nvSpPr>
        <p:spPr/>
        <p:txBody>
          <a:bodyPr>
            <a:normAutofit/>
          </a:bodyPr>
          <a:lstStyle/>
          <a:p>
            <a:r>
              <a:rPr lang="es-CL" sz="2400"/>
              <a:t>Misma Tabla</a:t>
            </a:r>
          </a:p>
          <a:p>
            <a:r>
              <a:rPr lang="es-CL" sz="2400"/>
              <a:t>No hubo quórum necesario</a:t>
            </a:r>
            <a:endParaRPr lang="es-CL" sz="2400" dirty="0"/>
          </a:p>
        </p:txBody>
      </p:sp>
    </p:spTree>
    <p:extLst>
      <p:ext uri="{BB962C8B-B14F-4D97-AF65-F5344CB8AC3E}">
        <p14:creationId xmlns:p14="http://schemas.microsoft.com/office/powerpoint/2010/main" val="36510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F35BF62B-5CC4-8FC7-BB5E-F9E2F98EA162}"/>
              </a:ext>
            </a:extLst>
          </p:cNvPr>
          <p:cNvSpPr>
            <a:spLocks noGrp="1"/>
          </p:cNvSpPr>
          <p:nvPr>
            <p:ph type="title"/>
          </p:nvPr>
        </p:nvSpPr>
        <p:spPr>
          <a:xfrm>
            <a:off x="838200" y="365125"/>
            <a:ext cx="9413240" cy="1026795"/>
          </a:xfrm>
        </p:spPr>
        <p:txBody>
          <a:bodyPr>
            <a:normAutofit fontScale="90000"/>
          </a:bodyPr>
          <a:lstStyle/>
          <a:p>
            <a:r>
              <a:rPr lang="es-CL" dirty="0"/>
              <a:t>Propuesta Plan de Acción Comisión</a:t>
            </a:r>
            <a:br>
              <a:rPr lang="es-CL" dirty="0"/>
            </a:br>
            <a:endParaRPr lang="es-CL" b="1" dirty="0">
              <a:highlight>
                <a:srgbClr val="FFFF00"/>
              </a:highlight>
            </a:endParaRPr>
          </a:p>
        </p:txBody>
      </p:sp>
      <p:graphicFrame>
        <p:nvGraphicFramePr>
          <p:cNvPr id="4" name="Tabla 4">
            <a:extLst>
              <a:ext uri="{FF2B5EF4-FFF2-40B4-BE49-F238E27FC236}">
                <a16:creationId xmlns:a16="http://schemas.microsoft.com/office/drawing/2014/main" id="{308B77C0-1C99-9DD8-2A5A-259C25A8F7CD}"/>
              </a:ext>
            </a:extLst>
          </p:cNvPr>
          <p:cNvGraphicFramePr>
            <a:graphicFrameLocks noGrp="1"/>
          </p:cNvGraphicFramePr>
          <p:nvPr>
            <p:extLst>
              <p:ext uri="{D42A27DB-BD31-4B8C-83A1-F6EECF244321}">
                <p14:modId xmlns:p14="http://schemas.microsoft.com/office/powerpoint/2010/main" val="2388458208"/>
              </p:ext>
            </p:extLst>
          </p:nvPr>
        </p:nvGraphicFramePr>
        <p:xfrm>
          <a:off x="111760" y="1005840"/>
          <a:ext cx="11917680" cy="5547360"/>
        </p:xfrm>
        <a:graphic>
          <a:graphicData uri="http://schemas.openxmlformats.org/drawingml/2006/table">
            <a:tbl>
              <a:tblPr firstRow="1" bandRow="1">
                <a:tableStyleId>{5C22544A-7EE6-4342-B048-85BDC9FD1C3A}</a:tableStyleId>
              </a:tblPr>
              <a:tblGrid>
                <a:gridCol w="3972560">
                  <a:extLst>
                    <a:ext uri="{9D8B030D-6E8A-4147-A177-3AD203B41FA5}">
                      <a16:colId xmlns:a16="http://schemas.microsoft.com/office/drawing/2014/main" val="633623611"/>
                    </a:ext>
                  </a:extLst>
                </a:gridCol>
                <a:gridCol w="3972560">
                  <a:extLst>
                    <a:ext uri="{9D8B030D-6E8A-4147-A177-3AD203B41FA5}">
                      <a16:colId xmlns:a16="http://schemas.microsoft.com/office/drawing/2014/main" val="2236399501"/>
                    </a:ext>
                  </a:extLst>
                </a:gridCol>
                <a:gridCol w="3972560">
                  <a:extLst>
                    <a:ext uri="{9D8B030D-6E8A-4147-A177-3AD203B41FA5}">
                      <a16:colId xmlns:a16="http://schemas.microsoft.com/office/drawing/2014/main" val="822700375"/>
                    </a:ext>
                  </a:extLst>
                </a:gridCol>
              </a:tblGrid>
              <a:tr h="370840">
                <a:tc>
                  <a:txBody>
                    <a:bodyPr/>
                    <a:lstStyle/>
                    <a:p>
                      <a:r>
                        <a:rPr lang="es-CL" sz="2400" dirty="0"/>
                        <a:t>Difusión (Página WEB)</a:t>
                      </a:r>
                    </a:p>
                  </a:txBody>
                  <a:tcPr/>
                </a:tc>
                <a:tc>
                  <a:txBody>
                    <a:bodyPr/>
                    <a:lstStyle/>
                    <a:p>
                      <a:r>
                        <a:rPr lang="es-CL" sz="2400" dirty="0"/>
                        <a:t>Comunidad (Relacionamiento)</a:t>
                      </a:r>
                    </a:p>
                  </a:txBody>
                  <a:tcPr/>
                </a:tc>
                <a:tc>
                  <a:txBody>
                    <a:bodyPr/>
                    <a:lstStyle/>
                    <a:p>
                      <a:r>
                        <a:rPr lang="es-CL" sz="2400" dirty="0"/>
                        <a:t>Educación (Consejo Logístico Portuario)</a:t>
                      </a:r>
                    </a:p>
                  </a:txBody>
                  <a:tcPr/>
                </a:tc>
                <a:extLst>
                  <a:ext uri="{0D108BD9-81ED-4DB2-BD59-A6C34878D82A}">
                    <a16:rowId xmlns:a16="http://schemas.microsoft.com/office/drawing/2014/main" val="1385581480"/>
                  </a:ext>
                </a:extLst>
              </a:tr>
              <a:tr h="370840">
                <a:tc>
                  <a:txBody>
                    <a:bodyPr/>
                    <a:lstStyle/>
                    <a:p>
                      <a:r>
                        <a:rPr lang="es-CL" sz="2000" b="0" dirty="0"/>
                        <a:t>Procedimiento para subir información y tipología de contenidos</a:t>
                      </a:r>
                      <a:endParaRPr lang="es-CL" sz="2000" dirty="0"/>
                    </a:p>
                  </a:txBody>
                  <a:tcPr/>
                </a:tc>
                <a:tc>
                  <a:txBody>
                    <a:bodyPr/>
                    <a:lstStyle/>
                    <a:p>
                      <a:r>
                        <a:rPr lang="es-CL" sz="2000" dirty="0"/>
                        <a:t>Elaborar Plan de relacionamiento Comunidad</a:t>
                      </a:r>
                    </a:p>
                  </a:txBody>
                  <a:tcPr/>
                </a:tc>
                <a:tc>
                  <a:txBody>
                    <a:bodyPr/>
                    <a:lstStyle/>
                    <a:p>
                      <a:r>
                        <a:rPr lang="es-CL" sz="2000" dirty="0"/>
                        <a:t>Articulación con Instituciones de educación TP Municipal y Superior presentes en la Provincia</a:t>
                      </a:r>
                    </a:p>
                  </a:txBody>
                  <a:tcPr/>
                </a:tc>
                <a:extLst>
                  <a:ext uri="{0D108BD9-81ED-4DB2-BD59-A6C34878D82A}">
                    <a16:rowId xmlns:a16="http://schemas.microsoft.com/office/drawing/2014/main" val="2568937653"/>
                  </a:ext>
                </a:extLst>
              </a:tr>
              <a:tr h="370840">
                <a:tc>
                  <a:txBody>
                    <a:bodyPr/>
                    <a:lstStyle/>
                    <a:p>
                      <a:r>
                        <a:rPr lang="es-CL" sz="2000" dirty="0"/>
                        <a:t>Gestión de recursos Página Web</a:t>
                      </a:r>
                    </a:p>
                  </a:txBody>
                  <a:tcPr/>
                </a:tc>
                <a:tc>
                  <a:txBody>
                    <a:bodyPr/>
                    <a:lstStyle/>
                    <a:p>
                      <a:r>
                        <a:rPr lang="es-CL" sz="2000" dirty="0"/>
                        <a:t>Identificación de organizaciones funcionales y territoriales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2000" dirty="0"/>
                        <a:t>Actualizar mallas formativas y/o carreras en base al MC del Sector Logístico-Portuario</a:t>
                      </a:r>
                    </a:p>
                  </a:txBody>
                  <a:tcPr/>
                </a:tc>
                <a:extLst>
                  <a:ext uri="{0D108BD9-81ED-4DB2-BD59-A6C34878D82A}">
                    <a16:rowId xmlns:a16="http://schemas.microsoft.com/office/drawing/2014/main" val="1690006099"/>
                  </a:ext>
                </a:extLst>
              </a:tr>
              <a:tr h="370840">
                <a:tc>
                  <a:txBody>
                    <a:bodyPr/>
                    <a:lstStyle/>
                    <a:p>
                      <a:r>
                        <a:rPr lang="es-CL" sz="2000" dirty="0"/>
                        <a:t>Diseño e implementación página WEB CCCPSAI</a:t>
                      </a:r>
                    </a:p>
                  </a:txBody>
                  <a:tcPr/>
                </a:tc>
                <a:tc>
                  <a:txBody>
                    <a:bodyPr/>
                    <a:lstStyle/>
                    <a:p>
                      <a:r>
                        <a:rPr lang="es-CL" sz="2000" dirty="0"/>
                        <a:t>Identificación de proyectos e iniciativas relevantes </a:t>
                      </a:r>
                      <a:r>
                        <a:rPr lang="es-CL" sz="2000"/>
                        <a:t>a difundir</a:t>
                      </a:r>
                      <a:endParaRPr lang="es-CL" sz="2000" dirty="0"/>
                    </a:p>
                  </a:txBody>
                  <a:tcPr/>
                </a:tc>
                <a:tc>
                  <a:txBody>
                    <a:bodyPr/>
                    <a:lstStyle/>
                    <a:p>
                      <a:r>
                        <a:rPr lang="es-CL" sz="2000" dirty="0"/>
                        <a:t>Prácticas laborales Estudiantes de la provincia en la Industria</a:t>
                      </a:r>
                    </a:p>
                  </a:txBody>
                  <a:tcPr/>
                </a:tc>
                <a:extLst>
                  <a:ext uri="{0D108BD9-81ED-4DB2-BD59-A6C34878D82A}">
                    <a16:rowId xmlns:a16="http://schemas.microsoft.com/office/drawing/2014/main" val="3973985791"/>
                  </a:ext>
                </a:extLst>
              </a:tr>
              <a:tr h="370840">
                <a:tc>
                  <a:txBody>
                    <a:bodyPr/>
                    <a:lstStyle/>
                    <a:p>
                      <a:r>
                        <a:rPr lang="es-CL" sz="2000" dirty="0"/>
                        <a:t>Gestión de recopilación de información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2000" dirty="0"/>
                        <a:t>Ejecución Plan relacionamiento comunitario</a:t>
                      </a:r>
                    </a:p>
                    <a:p>
                      <a:endParaRPr lang="es-CL" sz="2000" dirty="0"/>
                    </a:p>
                  </a:txBody>
                  <a:tcPr/>
                </a:tc>
                <a:tc>
                  <a:txBody>
                    <a:bodyPr/>
                    <a:lstStyle/>
                    <a:p>
                      <a:r>
                        <a:rPr lang="es-CL" sz="2000" dirty="0"/>
                        <a:t>Entrenamiento y certificación de competencias trabajadores portuarios</a:t>
                      </a:r>
                    </a:p>
                  </a:txBody>
                  <a:tcPr/>
                </a:tc>
                <a:extLst>
                  <a:ext uri="{0D108BD9-81ED-4DB2-BD59-A6C34878D82A}">
                    <a16:rowId xmlns:a16="http://schemas.microsoft.com/office/drawing/2014/main" val="19383835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2000" dirty="0"/>
                        <a:t>Alimentación y mantención página Web</a:t>
                      </a:r>
                    </a:p>
                  </a:txBody>
                  <a:tcPr/>
                </a:tc>
                <a:tc>
                  <a:txBody>
                    <a:bodyPr/>
                    <a:lstStyle/>
                    <a:p>
                      <a:endParaRPr lang="es-CL" sz="2000" dirty="0"/>
                    </a:p>
                  </a:txBody>
                  <a:tcPr/>
                </a:tc>
                <a:tc>
                  <a:txBody>
                    <a:bodyPr/>
                    <a:lstStyle/>
                    <a:p>
                      <a:r>
                        <a:rPr lang="es-CL" sz="2000" dirty="0"/>
                        <a:t>Maestros Guías</a:t>
                      </a:r>
                    </a:p>
                  </a:txBody>
                  <a:tcPr/>
                </a:tc>
                <a:extLst>
                  <a:ext uri="{0D108BD9-81ED-4DB2-BD59-A6C34878D82A}">
                    <a16:rowId xmlns:a16="http://schemas.microsoft.com/office/drawing/2014/main" val="2601794354"/>
                  </a:ext>
                </a:extLst>
              </a:tr>
            </a:tbl>
          </a:graphicData>
        </a:graphic>
      </p:graphicFrame>
    </p:spTree>
    <p:extLst>
      <p:ext uri="{BB962C8B-B14F-4D97-AF65-F5344CB8AC3E}">
        <p14:creationId xmlns:p14="http://schemas.microsoft.com/office/powerpoint/2010/main" val="2266280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F35BF62B-5CC4-8FC7-BB5E-F9E2F98EA162}"/>
              </a:ext>
            </a:extLst>
          </p:cNvPr>
          <p:cNvSpPr>
            <a:spLocks noGrp="1"/>
          </p:cNvSpPr>
          <p:nvPr>
            <p:ph type="title"/>
          </p:nvPr>
        </p:nvSpPr>
        <p:spPr>
          <a:xfrm>
            <a:off x="838200" y="365125"/>
            <a:ext cx="10515600" cy="1646555"/>
          </a:xfrm>
        </p:spPr>
        <p:txBody>
          <a:bodyPr>
            <a:normAutofit fontScale="90000"/>
          </a:bodyPr>
          <a:lstStyle/>
          <a:p>
            <a:r>
              <a:rPr lang="es-CL" dirty="0"/>
              <a:t>Plan </a:t>
            </a:r>
            <a:r>
              <a:rPr lang="es-CL"/>
              <a:t>de Acción</a:t>
            </a:r>
            <a:br>
              <a:rPr lang="es-CL"/>
            </a:br>
            <a:br>
              <a:rPr lang="es-CL"/>
            </a:br>
            <a:r>
              <a:rPr lang="es-CL" sz="4200" b="1" u="sng">
                <a:highlight>
                  <a:srgbClr val="FFFF00"/>
                </a:highlight>
              </a:rPr>
              <a:t>Urgente!</a:t>
            </a:r>
            <a:endParaRPr lang="es-CL" sz="4200" b="1" u="sng" dirty="0">
              <a:highlight>
                <a:srgbClr val="FFFF00"/>
              </a:highlight>
            </a:endParaRPr>
          </a:p>
        </p:txBody>
      </p:sp>
      <p:sp>
        <p:nvSpPr>
          <p:cNvPr id="8" name="Marcador de contenido 7">
            <a:extLst>
              <a:ext uri="{FF2B5EF4-FFF2-40B4-BE49-F238E27FC236}">
                <a16:creationId xmlns:a16="http://schemas.microsoft.com/office/drawing/2014/main" id="{5DE2B061-5894-E44F-92D1-29135BD2F6C6}"/>
              </a:ext>
            </a:extLst>
          </p:cNvPr>
          <p:cNvSpPr>
            <a:spLocks noGrp="1"/>
          </p:cNvSpPr>
          <p:nvPr>
            <p:ph idx="1"/>
          </p:nvPr>
        </p:nvSpPr>
        <p:spPr>
          <a:xfrm>
            <a:off x="838200" y="2237311"/>
            <a:ext cx="10515600" cy="4160520"/>
          </a:xfrm>
        </p:spPr>
        <p:txBody>
          <a:bodyPr/>
          <a:lstStyle/>
          <a:p>
            <a:r>
              <a:rPr lang="es-CL" dirty="0"/>
              <a:t>Se convocará a la brevedad Sesión 02 para lograr iniciar los trabajos propios de la comisión.</a:t>
            </a:r>
          </a:p>
          <a:p>
            <a:r>
              <a:rPr lang="es-CL" dirty="0"/>
              <a:t>Se debe definir el financiamiento de la página web</a:t>
            </a:r>
          </a:p>
          <a:p>
            <a:pPr lvl="1"/>
            <a:r>
              <a:rPr lang="es-CL" dirty="0"/>
              <a:t>Alojamiento independiente es fundamental.</a:t>
            </a:r>
          </a:p>
          <a:p>
            <a:r>
              <a:rPr lang="es-CL" dirty="0"/>
              <a:t>Equipo EPSA se compromete a presentar un borrador de para sancionar el procedimiento para subir información y tipología de contenidos.</a:t>
            </a:r>
          </a:p>
          <a:p>
            <a:r>
              <a:rPr lang="es-CL" dirty="0"/>
              <a:t> Validar Plan de Acción.</a:t>
            </a:r>
          </a:p>
        </p:txBody>
      </p:sp>
    </p:spTree>
    <p:extLst>
      <p:ext uri="{BB962C8B-B14F-4D97-AF65-F5344CB8AC3E}">
        <p14:creationId xmlns:p14="http://schemas.microsoft.com/office/powerpoint/2010/main" val="2539282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5" name="Rectangle 14">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7F99BA">
              <a:alpha val="20000"/>
            </a:srgbClr>
          </a:solidFill>
          <a:ln w="32707" cap="flat">
            <a:noFill/>
            <a:prstDash val="solid"/>
            <a:miter/>
          </a:ln>
        </p:spPr>
        <p:txBody>
          <a:bodyPr wrap="square" rtlCol="0" anchor="ctr">
            <a:noAutofit/>
          </a:bodyPr>
          <a:lstStyle/>
          <a:p>
            <a:endParaRPr lang="en-US"/>
          </a:p>
        </p:txBody>
      </p:sp>
      <p:sp>
        <p:nvSpPr>
          <p:cNvPr id="19" name="Freeform: Shape 18">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7F99BA">
              <a:alpha val="20000"/>
            </a:srgbClr>
          </a:solidFill>
          <a:ln w="32707" cap="flat">
            <a:noFill/>
            <a:prstDash val="solid"/>
            <a:miter/>
          </a:ln>
        </p:spPr>
        <p:txBody>
          <a:bodyPr wrap="square" rtlCol="0" anchor="ctr">
            <a:noAutofit/>
          </a:bodyPr>
          <a:lstStyle/>
          <a:p>
            <a:endParaRPr lang="en-US"/>
          </a:p>
        </p:txBody>
      </p:sp>
      <p:sp>
        <p:nvSpPr>
          <p:cNvPr id="7" name="Título 6">
            <a:extLst>
              <a:ext uri="{FF2B5EF4-FFF2-40B4-BE49-F238E27FC236}">
                <a16:creationId xmlns:a16="http://schemas.microsoft.com/office/drawing/2014/main" id="{B96B3D16-4AED-B1C6-A188-6F5711294F66}"/>
              </a:ext>
            </a:extLst>
          </p:cNvPr>
          <p:cNvSpPr>
            <a:spLocks noGrp="1"/>
          </p:cNvSpPr>
          <p:nvPr>
            <p:ph type="title"/>
          </p:nvPr>
        </p:nvSpPr>
        <p:spPr>
          <a:xfrm>
            <a:off x="5751094" y="1058780"/>
            <a:ext cx="5602705" cy="3658186"/>
          </a:xfrm>
        </p:spPr>
        <p:txBody>
          <a:bodyPr vert="horz" lIns="91440" tIns="45720" rIns="91440" bIns="45720" rtlCol="0" anchor="ctr">
            <a:normAutofit fontScale="90000"/>
          </a:bodyPr>
          <a:lstStyle/>
          <a:p>
            <a:r>
              <a:rPr lang="es-CL" sz="5300" i="1" dirty="0"/>
              <a:t>Comisión</a:t>
            </a:r>
            <a:br>
              <a:rPr lang="es-CL" sz="6000" i="1" dirty="0"/>
            </a:br>
            <a:r>
              <a:rPr lang="es-CL" sz="7300" b="1" i="1" dirty="0"/>
              <a:t>Difusión, Comunidad y Educación </a:t>
            </a:r>
            <a:endParaRPr lang="en-US" sz="6000" b="1" i="1" dirty="0"/>
          </a:p>
        </p:txBody>
      </p:sp>
      <p:sp>
        <p:nvSpPr>
          <p:cNvPr id="8" name="Marcador de texto 7">
            <a:extLst>
              <a:ext uri="{FF2B5EF4-FFF2-40B4-BE49-F238E27FC236}">
                <a16:creationId xmlns:a16="http://schemas.microsoft.com/office/drawing/2014/main" id="{EA4F5BCE-4D12-6263-917E-EC6533451439}"/>
              </a:ext>
            </a:extLst>
          </p:cNvPr>
          <p:cNvSpPr>
            <a:spLocks noGrp="1"/>
          </p:cNvSpPr>
          <p:nvPr>
            <p:ph type="body" idx="1"/>
          </p:nvPr>
        </p:nvSpPr>
        <p:spPr>
          <a:xfrm>
            <a:off x="838200" y="5041616"/>
            <a:ext cx="3781926" cy="1246472"/>
          </a:xfrm>
        </p:spPr>
        <p:txBody>
          <a:bodyPr vert="horz" lIns="91440" tIns="45720" rIns="91440" bIns="45720" rtlCol="0" anchor="ctr">
            <a:normAutofit fontScale="92500"/>
          </a:bodyPr>
          <a:lstStyle/>
          <a:p>
            <a:r>
              <a:rPr lang="es-CL" dirty="0"/>
              <a:t>Consejo de Coordinación Ciudad Puerto San Antonio</a:t>
            </a:r>
          </a:p>
        </p:txBody>
      </p:sp>
      <p:sp>
        <p:nvSpPr>
          <p:cNvPr id="10" name="CuadroTexto 9">
            <a:extLst>
              <a:ext uri="{FF2B5EF4-FFF2-40B4-BE49-F238E27FC236}">
                <a16:creationId xmlns:a16="http://schemas.microsoft.com/office/drawing/2014/main" id="{48A7CE3D-2931-45EB-6FD8-0D71EB758C1B}"/>
              </a:ext>
            </a:extLst>
          </p:cNvPr>
          <p:cNvSpPr txBox="1"/>
          <p:nvPr/>
        </p:nvSpPr>
        <p:spPr>
          <a:xfrm>
            <a:off x="331488" y="194880"/>
            <a:ext cx="6094140" cy="923330"/>
          </a:xfrm>
          <a:prstGeom prst="rect">
            <a:avLst/>
          </a:prstGeom>
          <a:noFill/>
        </p:spPr>
        <p:txBody>
          <a:bodyPr wrap="square">
            <a:spAutoFit/>
          </a:bodyPr>
          <a:lstStyle/>
          <a:p>
            <a:r>
              <a:rPr lang="es-CL" sz="5400" b="1" i="1" dirty="0">
                <a:highlight>
                  <a:srgbClr val="FFFF00"/>
                </a:highlight>
              </a:rPr>
              <a:t>Muchas gracias</a:t>
            </a:r>
            <a:endParaRPr lang="es-CL" sz="5400" dirty="0"/>
          </a:p>
        </p:txBody>
      </p:sp>
    </p:spTree>
    <p:extLst>
      <p:ext uri="{BB962C8B-B14F-4D97-AF65-F5344CB8AC3E}">
        <p14:creationId xmlns:p14="http://schemas.microsoft.com/office/powerpoint/2010/main" val="2978284506"/>
      </p:ext>
    </p:extLst>
  </p:cSld>
  <p:clrMapOvr>
    <a:masterClrMapping/>
  </p:clrMapOvr>
</p:sld>
</file>

<file path=ppt/theme/theme1.xml><?xml version="1.0" encoding="utf-8"?>
<a:theme xmlns:a="http://schemas.openxmlformats.org/drawingml/2006/main" name="BrushVTI">
  <a:themeElements>
    <a:clrScheme name="AnalogousFromLightSeed_2SEEDS">
      <a:dk1>
        <a:srgbClr val="000000"/>
      </a:dk1>
      <a:lt1>
        <a:srgbClr val="FFFFFF"/>
      </a:lt1>
      <a:dk2>
        <a:srgbClr val="243941"/>
      </a:dk2>
      <a:lt2>
        <a:srgbClr val="E8E5E2"/>
      </a:lt2>
      <a:accent1>
        <a:srgbClr val="7F99BA"/>
      </a:accent1>
      <a:accent2>
        <a:srgbClr val="7EA9B0"/>
      </a:accent2>
      <a:accent3>
        <a:srgbClr val="9697C6"/>
      </a:accent3>
      <a:accent4>
        <a:srgbClr val="BA807F"/>
      </a:accent4>
      <a:accent5>
        <a:srgbClr val="BB9B82"/>
      </a:accent5>
      <a:accent6>
        <a:srgbClr val="ACA476"/>
      </a:accent6>
      <a:hlink>
        <a:srgbClr val="997E5D"/>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99</TotalTime>
  <Words>672</Words>
  <Application>Microsoft Office PowerPoint</Application>
  <PresentationFormat>Panorámica</PresentationFormat>
  <Paragraphs>64</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Century Gothic</vt:lpstr>
      <vt:lpstr>BrushVTI</vt:lpstr>
      <vt:lpstr>Comisión Difusión, Comunidad y Educación </vt:lpstr>
      <vt:lpstr>Objetivo Comisión de Difusión, Comunidad y Educación </vt:lpstr>
      <vt:lpstr>Sesión 01</vt:lpstr>
      <vt:lpstr>Sesión CCCPSAI  </vt:lpstr>
      <vt:lpstr>Sesión 02</vt:lpstr>
      <vt:lpstr>Propuesta Plan de Acción Comisión </vt:lpstr>
      <vt:lpstr>Plan de Acción  Urgente!</vt:lpstr>
      <vt:lpstr>Comisión Difusión, Comunidad y Educación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Comisión de Difusión, Comunidad y Educación</dc:title>
  <dc:creator>Rodrigo  Jarufe</dc:creator>
  <cp:lastModifiedBy>Marchant, Hector</cp:lastModifiedBy>
  <cp:revision>3</cp:revision>
  <dcterms:created xsi:type="dcterms:W3CDTF">2023-08-16T22:51:11Z</dcterms:created>
  <dcterms:modified xsi:type="dcterms:W3CDTF">2023-08-29T16:29:15Z</dcterms:modified>
</cp:coreProperties>
</file>